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90939-6D7D-4F66-94EF-5A528D2EBC55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F39E5-76B5-42A2-B584-BA05DDA09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3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E31160-AF08-1CA6-A9BD-8666BB28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0" y="441434"/>
            <a:ext cx="7550920" cy="3743005"/>
          </a:xfrm>
        </p:spPr>
        <p:txBody>
          <a:bodyPr rtlCol="0" anchor="t">
            <a:normAutofit/>
          </a:bodyPr>
          <a:lstStyle>
            <a:lvl1pPr algn="l">
              <a:defRPr sz="7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79642"/>
            <a:ext cx="9135837" cy="7750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8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l’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48D240F-8668-0DFF-3268-B576F3C3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1" cy="2892972"/>
          </a:xfrm>
          <a:prstGeom prst="rect">
            <a:avLst/>
          </a:prstGeom>
          <a:ln>
            <a:noFill/>
          </a:ln>
          <a:effectLst>
            <a:outerShdw blurRad="266700" dist="25400" dir="5400000" sx="96000" sy="96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9506608" cy="2215056"/>
          </a:xfrm>
        </p:spPr>
        <p:txBody>
          <a:bodyPr rtlCol="0" anchor="b"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E54F8487-233E-737D-E06C-88B1E20DDF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92425"/>
            <a:ext cx="5888421" cy="3965575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1385" y="3231931"/>
            <a:ext cx="5328745" cy="279183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1385" y="6397586"/>
            <a:ext cx="2435774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8917" y="6397586"/>
            <a:ext cx="2883406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, Contenu 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7"/>
            <a:ext cx="11924209" cy="562155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4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 uniquement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62" y="413752"/>
            <a:ext cx="11479378" cy="6030495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9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, Contenu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809026" cy="971006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, 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418F682-5C62-E822-83E8-6084E0F4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809026" cy="693682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7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C7D191-B699-A268-2B37-AF87FB6A1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58292" y="0"/>
            <a:ext cx="703370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15" y="2385975"/>
            <a:ext cx="3635640" cy="2561582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9626" y="2386584"/>
            <a:ext cx="4827810" cy="2459736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 sz="1800"/>
            </a:lvl2pPr>
            <a:lvl3pPr marL="457200" indent="0">
              <a:buNone/>
              <a:defRPr sz="1600"/>
            </a:lvl3pPr>
            <a:lvl4pPr marL="685800" indent="0">
              <a:buNone/>
              <a:defRPr sz="1400"/>
            </a:lvl4pPr>
            <a:lvl5pPr marL="914400" indent="0">
              <a:buNone/>
              <a:defRPr sz="12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C977C0-EDF0-01D2-4B36-D815C4C62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98404" cy="6858000"/>
          </a:xfrm>
          <a:prstGeom prst="rect">
            <a:avLst/>
          </a:prstGeom>
          <a:ln>
            <a:noFill/>
          </a:ln>
          <a:effectLst>
            <a:outerShdw blurRad="304800" dist="50800" dir="54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61457"/>
            <a:ext cx="3902530" cy="3900335"/>
          </a:xfrm>
        </p:spPr>
        <p:txBody>
          <a:bodyPr rtlCol="0" anchor="t">
            <a:normAutofit/>
          </a:bodyPr>
          <a:lstStyle>
            <a:lvl1pPr>
              <a:defRPr sz="4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861457"/>
            <a:ext cx="4956175" cy="3895001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8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9EC3E4-62E5-4C6F-9887-208672447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8404" y="0"/>
            <a:ext cx="7193595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31997"/>
            <a:ext cx="4023360" cy="4638825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332432"/>
            <a:ext cx="5681662" cy="4818062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743CD6CB-7CF3-6170-4CDE-A7067B3BA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998404" cy="6858000"/>
          </a:xfrm>
          <a:prstGeom prst="rect">
            <a:avLst/>
          </a:prstGeom>
          <a:ln>
            <a:noFill/>
          </a:ln>
          <a:effectLst>
            <a:outerShdw blurRad="292100" dist="25400" dir="54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391"/>
            <a:ext cx="4031619" cy="4940661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94391"/>
            <a:ext cx="6159500" cy="5390822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409648" cy="5719639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457200"/>
            <a:ext cx="7315200" cy="580644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6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E31160-AF08-1CA6-A9BD-8666BB28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0" y="441434"/>
            <a:ext cx="7550920" cy="3743005"/>
          </a:xfrm>
        </p:spPr>
        <p:txBody>
          <a:bodyPr rtlCol="0" anchor="t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79642"/>
            <a:ext cx="9135837" cy="7750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8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 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889D7E3-7299-8FE5-8307-00CC93EFE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973690" cy="6858000"/>
          </a:xfrm>
          <a:prstGeom prst="rect">
            <a:avLst/>
          </a:prstGeom>
          <a:ln>
            <a:noFill/>
          </a:ln>
          <a:effectLst>
            <a:outerShdw blurRad="254000" dist="25400" dir="540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409648" cy="5719639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457200"/>
            <a:ext cx="7315200" cy="580644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38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contenu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749F1FBB-CDF9-0670-184F-9A88B51EF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710407" cy="6858000"/>
          </a:xfrm>
          <a:prstGeom prst="rect">
            <a:avLst/>
          </a:prstGeom>
          <a:ln>
            <a:noFill/>
          </a:ln>
          <a:effectLst>
            <a:outerShdw blurRad="279400" dist="381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27" y="722294"/>
            <a:ext cx="6399335" cy="1143000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10407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3913" y="2038167"/>
            <a:ext cx="6376640" cy="4237942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2827" y="6397585"/>
            <a:ext cx="3091366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"/>
              <a:t>Texte de Pied de page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28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35C6F1D-29B8-BAD8-4A04-26165093E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715534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5ACC7DB-B90B-195F-A4A9-CBAC728A2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00542" y="0"/>
            <a:ext cx="4791457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912"/>
            <a:ext cx="6249032" cy="987552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031143"/>
            <a:ext cx="6249032" cy="4203402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7200" y="6397586"/>
            <a:ext cx="3307438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397490"/>
            <a:ext cx="2755641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397490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1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contenu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FF35C4E8-9A24-3BEF-0D59-220009169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19930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264" y="320040"/>
            <a:ext cx="7062472" cy="1105348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1993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1264" y="1595300"/>
            <a:ext cx="7062472" cy="476892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41264" y="6397586"/>
            <a:ext cx="3698786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326257" y="6397586"/>
            <a:ext cx="3184635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66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09B6B00-AC17-D2DA-234C-12A24C08F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91732" y="0"/>
            <a:ext cx="410026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084142" cy="968895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596044"/>
            <a:ext cx="7084143" cy="4686769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7200" y="6397586"/>
            <a:ext cx="3643070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01338" y="6397956"/>
            <a:ext cx="2988813" cy="365125"/>
          </a:xfrm>
        </p:spPr>
        <p:txBody>
          <a:bodyPr rtlCol="0"/>
          <a:lstStyle/>
          <a:p>
            <a:pPr rtl="0"/>
            <a:r>
              <a:rPr lang="fr"/>
              <a:t>Texte de Pied de page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0151" y="6397956"/>
            <a:ext cx="499902" cy="36475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5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6B02D-6E01-2EBF-F325-B8DA39114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721068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26" y="457200"/>
            <a:ext cx="4437283" cy="1410020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2106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42463" y="2034314"/>
            <a:ext cx="4437283" cy="4274411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7C14F0-7A62-A99F-32EF-20CD6D15875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242464" y="6397586"/>
            <a:ext cx="1081730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9D7113-6F8F-6484-6394-7073CDE03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D98A66-183A-7844-870D-C3A684106A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3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7EE1131-07A4-11FC-0FF4-FD66B6F29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6014" y="0"/>
            <a:ext cx="6525986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4596493" cy="1843237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467530"/>
            <a:ext cx="4596493" cy="3841194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03432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0632" y="6400801"/>
            <a:ext cx="238692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0576" y="6400801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6014" y="0"/>
            <a:ext cx="652598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96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9893A28-9D93-5E59-7AE5-C62D4A70F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6012" y="0"/>
            <a:ext cx="652598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57200"/>
            <a:ext cx="4702629" cy="967512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596593"/>
            <a:ext cx="4702629" cy="4765805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1926771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3971" y="6400800"/>
            <a:ext cx="253092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80215" y="6400800"/>
            <a:ext cx="52968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6014" y="0"/>
            <a:ext cx="6525985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61BF16A2-8C4A-C525-68AF-0E38D15F0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42724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062" y="457199"/>
            <a:ext cx="3617863" cy="1860331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7542725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061" y="2486370"/>
            <a:ext cx="3617863" cy="3857186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064061" y="6397585"/>
            <a:ext cx="1070974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397586"/>
            <a:ext cx="2546891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32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147FFA00-F19D-35C4-43F5-7774CF78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12191999" cy="2028525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A3749AB-C065-8805-5DB3-B2B6037D9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61780" y="0"/>
            <a:ext cx="7430220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551"/>
            <a:ext cx="3836126" cy="1434662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413678"/>
            <a:ext cx="3836126" cy="3892529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98016"/>
            <a:ext cx="1505607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2807" y="6398016"/>
            <a:ext cx="2204852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0345" y="6398016"/>
            <a:ext cx="51238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F3B096F-F950-72C3-095D-2538032D9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925186"/>
            <a:ext cx="7876287" cy="3592629"/>
          </a:xfrm>
        </p:spPr>
        <p:txBody>
          <a:bodyPr rtlCol="0" anchor="b">
            <a:normAutofit/>
          </a:bodyPr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5376439"/>
            <a:ext cx="7876287" cy="981451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397585"/>
            <a:ext cx="4043855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03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E37833-A2C4-7FCB-8584-0EB3A49F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820774" cy="6858000"/>
          </a:xfrm>
          <a:prstGeom prst="rect">
            <a:avLst/>
          </a:prstGeom>
          <a:ln>
            <a:noFill/>
          </a:ln>
          <a:effectLst>
            <a:outerShdw blurRad="304800" dist="38100" dir="540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820774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188858"/>
            <a:ext cx="3273552" cy="2864469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397586"/>
            <a:ext cx="100365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397586"/>
            <a:ext cx="2335165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0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6CED154-A4D5-E707-22BD-0D80A9C97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4635132"/>
          </a:xfrm>
          <a:prstGeom prst="rect">
            <a:avLst/>
          </a:prstGeom>
          <a:ln>
            <a:noFill/>
          </a:ln>
          <a:effectLst>
            <a:outerShdw blurRad="254000" dist="50800" dir="5400000" sx="97000" sy="97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012268"/>
            <a:ext cx="4028615" cy="1390330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63513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61C5781-4169-FC90-2551-F1D73FBC7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3778270"/>
          </a:xfrm>
          <a:prstGeom prst="rect">
            <a:avLst/>
          </a:prstGeom>
          <a:ln>
            <a:noFill/>
          </a:ln>
          <a:effectLst>
            <a:outerShdw blurRad="228600" dist="50800" dir="5400000" sx="97000" sy="97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2318"/>
            <a:ext cx="2953618" cy="2060682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158015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0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 14">
            <a:extLst>
              <a:ext uri="{FF2B5EF4-FFF2-40B4-BE49-F238E27FC236}">
                <a16:creationId xmlns:a16="http://schemas.microsoft.com/office/drawing/2014/main" id="{682B848B-B9C7-8732-7DEB-4C1970F46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128248" cy="524577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47108"/>
            <a:ext cx="6831915" cy="551089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62494" y="1804308"/>
            <a:ext cx="4251960" cy="4425696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2494" y="6397586"/>
            <a:ext cx="961699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03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55112C-BE7C-E373-6111-176B47FC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565422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4482573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02" y="2175642"/>
            <a:ext cx="4380271" cy="41247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57201"/>
            <a:ext cx="5585925" cy="5875338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43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55112C-BE7C-E373-6111-176B47FC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584207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380272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75642"/>
            <a:ext cx="5584206" cy="4682358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57201"/>
            <a:ext cx="5585925" cy="5875338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397586"/>
            <a:ext cx="2228193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8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 la photo 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E5809B3C-AC74-5DC3-09FA-57A871BE9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612921" cy="6858001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815079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03" y="2295144"/>
            <a:ext cx="3515063" cy="4005253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0" y="457200"/>
            <a:ext cx="6434138" cy="5851525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80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nd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CD10E-DCDC-D077-124D-D9AD1F8B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06823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075198"/>
            <a:ext cx="7064188" cy="4707604"/>
          </a:xfrm>
        </p:spPr>
        <p:txBody>
          <a:bodyPr rtlCol="0" anchor="ctr">
            <a:normAutofit/>
          </a:bodyPr>
          <a:lstStyle>
            <a:lvl1pPr algn="ctr">
              <a:defRPr sz="225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## %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2740" y="1487780"/>
            <a:ext cx="3193022" cy="3882441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10000"/>
              </a:lnSpc>
              <a:buNone/>
              <a:defRPr sz="28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nd nombre 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EA375349-64D8-04FF-E6A4-A9F3EA3F3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78426"/>
            <a:ext cx="10543032" cy="3677264"/>
          </a:xfrm>
        </p:spPr>
        <p:txBody>
          <a:bodyPr rtlCol="0" anchor="b">
            <a:normAutofit/>
          </a:bodyPr>
          <a:lstStyle>
            <a:lvl1pPr algn="ctr">
              <a:defRPr sz="2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## %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32" y="5201266"/>
            <a:ext cx="9733936" cy="1153814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99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nd nombre 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E64F7-E11B-F55A-F8C7-2938BC54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78426"/>
            <a:ext cx="10543032" cy="3677264"/>
          </a:xfrm>
        </p:spPr>
        <p:txBody>
          <a:bodyPr rtlCol="0" anchor="b">
            <a:normAutofit/>
          </a:bodyPr>
          <a:lstStyle>
            <a:lvl1pPr algn="ctr">
              <a:defRPr sz="23200">
                <a:solidFill>
                  <a:schemeClr val="bg2"/>
                </a:solidFill>
              </a:defRPr>
            </a:lvl1pPr>
          </a:lstStyle>
          <a:p>
            <a:pPr rtl="0"/>
            <a:r>
              <a:rPr lang="fr"/>
              <a:t>## %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32" y="5321789"/>
            <a:ext cx="9733936" cy="1153814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Photo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FFB9803-9D1D-4898-AAE2-D2FBD12B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292100" dist="63500" dir="5400000" sx="96000" sy="96000" algn="t" rotWithShape="0">
              <a:srgbClr val="000000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5121129"/>
            <a:ext cx="11277604" cy="786384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5915481"/>
            <a:ext cx="11277603" cy="48037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4944351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01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oncé 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B9B519-1D75-197C-822E-7971723CEF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199" y="1929384"/>
            <a:ext cx="8421625" cy="4142232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"/>
              <a:t>Cliquez pour modifier l’énoncé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1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2E0AEC-8368-EAD3-F78A-8DD00AD5F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4072" y="706212"/>
            <a:ext cx="9473189" cy="3526971"/>
          </a:xfrm>
        </p:spPr>
        <p:txBody>
          <a:bodyPr rtlCol="0" anchor="ctr">
            <a:normAutofit/>
          </a:bodyPr>
          <a:lstStyle>
            <a:lvl1pPr marL="173736" indent="-173736" algn="l">
              <a:lnSpc>
                <a:spcPct val="100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Cliquez pour modifier la citation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8800" y="5592286"/>
            <a:ext cx="8991270" cy="61282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tation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0835389-478C-7F74-F6E0-89AF3073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494270"/>
            <a:ext cx="9116569" cy="3781168"/>
          </a:xfrm>
        </p:spPr>
        <p:txBody>
          <a:bodyPr rtlCol="0" anchor="t">
            <a:normAutofit/>
          </a:bodyPr>
          <a:lstStyle>
            <a:lvl1pPr marL="173736" indent="-173736" algn="l">
              <a:lnSpc>
                <a:spcPct val="100000"/>
              </a:lnSpc>
              <a:defRPr sz="44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fr"/>
              <a:t>Cliquez pour modifier la citation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982" y="5520007"/>
            <a:ext cx="8968785" cy="757379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5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itation 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272016" cy="3291840"/>
          </a:xfrm>
        </p:spPr>
        <p:txBody>
          <a:bodyPr rtlCol="0" anchor="ctr">
            <a:normAutofit/>
          </a:bodyPr>
          <a:lstStyle>
            <a:lvl1pPr marL="155448" indent="-155448" algn="l">
              <a:lnSpc>
                <a:spcPct val="100000"/>
              </a:lnSpc>
              <a:defRPr sz="4000" b="0"/>
            </a:lvl1pPr>
          </a:lstStyle>
          <a:p>
            <a:pPr rtl="0"/>
            <a:r>
              <a:rPr lang="fr"/>
              <a:t>Cliquez pour modifier la citation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7397" y="5349240"/>
            <a:ext cx="9088027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51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E94611-9B68-3A55-1A34-78D9B5624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03200" dist="25400" dir="5400000" sx="93000" sy="93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57200"/>
            <a:ext cx="10896601" cy="693682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663264"/>
            <a:ext cx="5218931" cy="467201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663264"/>
            <a:ext cx="5181600" cy="467201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69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19884ADE-F00C-2AA5-CD3A-1CBC4D425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15900" dist="25400" dir="5400000" sx="93000" sy="93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10898189" cy="693682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5300"/>
            <a:ext cx="5262890" cy="534033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271365"/>
            <a:ext cx="5262891" cy="376396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300"/>
            <a:ext cx="5183188" cy="534033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71365"/>
            <a:ext cx="5183188" cy="376396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82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809026" cy="1132258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94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2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5E2D00-4497-60C5-E8FC-FA83BE12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4604129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657601" cy="1757505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2585544"/>
            <a:ext cx="3657601" cy="3675231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457201"/>
            <a:ext cx="6440258" cy="5851524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0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FBFB14-839E-7A12-0510-8689D86E6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5423" y="0"/>
            <a:ext cx="758657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25400" dir="540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688868" cy="2212313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823" y="2826137"/>
            <a:ext cx="3673508" cy="3434638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3207" y="557785"/>
            <a:ext cx="6471008" cy="574243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Photo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03EC21-D784-9EDB-F275-60428E050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5AEA52D-0CD6-21E0-5777-2F16DC4C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767" y="0"/>
            <a:ext cx="6584949" cy="6858000"/>
          </a:xfrm>
          <a:prstGeom prst="rect">
            <a:avLst/>
          </a:prstGeom>
          <a:ln>
            <a:noFill/>
          </a:ln>
          <a:effectLst>
            <a:outerShdw blurRad="457200" dist="76200" sx="96000" sy="96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555706"/>
            <a:ext cx="4361688" cy="4049084"/>
          </a:xfrm>
        </p:spPr>
        <p:txBody>
          <a:bodyPr rtlCol="0" anchor="t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5298623"/>
            <a:ext cx="4371463" cy="971015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766" y="0"/>
            <a:ext cx="6663325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397585"/>
            <a:ext cx="170762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16F33D-BC3B-B205-F219-8E637AE6519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655738-04DB-F8B9-B985-BD4FFF625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5418"/>
            <a:ext cx="12191999" cy="25830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572"/>
            <a:ext cx="10499834" cy="1434662"/>
          </a:xfrm>
        </p:spPr>
        <p:txBody>
          <a:bodyPr rtlCol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044" y="3593592"/>
            <a:ext cx="10890504" cy="27432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7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 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936B30-203F-4712-8AB4-D6468F07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4264"/>
            <a:ext cx="12191999" cy="4299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254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1111"/>
            <a:ext cx="8430767" cy="2940268"/>
          </a:xfrm>
        </p:spPr>
        <p:txBody>
          <a:bodyPr rtlCol="0" anchor="b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4696445"/>
            <a:ext cx="8430639" cy="1279615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228600" indent="0"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buNone/>
              <a:defRPr sz="1800">
                <a:solidFill>
                  <a:schemeClr val="tx2"/>
                </a:solidFill>
              </a:defRPr>
            </a:lvl3pPr>
            <a:lvl4pPr marL="685800" indent="0">
              <a:buNone/>
              <a:defRPr sz="1600">
                <a:solidFill>
                  <a:schemeClr val="tx2"/>
                </a:solidFill>
              </a:defRPr>
            </a:lvl4pPr>
            <a:lvl5pPr marL="9144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Photo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9B523C6-1C5C-6DE8-4A3F-21360DF8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059528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4025153" cy="3739896"/>
          </a:xfrm>
        </p:spPr>
        <p:txBody>
          <a:bodyPr rtlCol="0" anchor="t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32780"/>
            <a:ext cx="4025153" cy="1016813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1" y="0"/>
            <a:ext cx="7162800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96802"/>
            <a:ext cx="1631737" cy="365125"/>
          </a:xfrm>
        </p:spPr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63428" y="6396802"/>
            <a:ext cx="2540857" cy="365125"/>
          </a:xfrm>
        </p:spPr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970" y="6396802"/>
            <a:ext cx="539560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6D593C-5636-A3D4-D0B4-7C5D4B4D69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3507830"/>
            <a:ext cx="7589521" cy="2944368"/>
          </a:xfrm>
        </p:spPr>
        <p:txBody>
          <a:bodyPr rtlCol="0" anchor="b">
            <a:normAutofit/>
          </a:bodyPr>
          <a:lstStyle>
            <a:lvl1pPr algn="l">
              <a:defRPr sz="8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5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84" userDrawn="1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 2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3507830"/>
            <a:ext cx="7589521" cy="2944368"/>
          </a:xfrm>
        </p:spPr>
        <p:txBody>
          <a:bodyPr rtlCol="0" anchor="b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47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84" userDrawn="1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48D240F-8668-0DFF-3268-B576F3C3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1" cy="2892972"/>
          </a:xfrm>
          <a:prstGeom prst="rect">
            <a:avLst/>
          </a:prstGeom>
          <a:ln>
            <a:noFill/>
          </a:ln>
          <a:effectLst>
            <a:outerShdw blurRad="266700" dist="25400" dir="5400000" sx="96000" sy="96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9506608" cy="2215056"/>
          </a:xfrm>
        </p:spPr>
        <p:txBody>
          <a:bodyPr rtlCol="0" anchor="b"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1386" y="3231931"/>
            <a:ext cx="5200938" cy="279183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9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inte">
            <a:extLst>
              <a:ext uri="{FF2B5EF4-FFF2-40B4-BE49-F238E27FC236}">
                <a16:creationId xmlns:a16="http://schemas.microsoft.com/office/drawing/2014/main" id="{F3CE03C6-DBD5-2C9E-3C9A-B3B83F63A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809026" cy="970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595301"/>
            <a:ext cx="10809026" cy="4714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397586"/>
            <a:ext cx="4043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4193" y="6397586"/>
            <a:ext cx="3238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2323" y="6397586"/>
            <a:ext cx="530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5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E3667-1BD7-E335-281D-0E7EAD3D7C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Accueil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A99363-7E43-31F8-8D4E-B38E96C156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Elèves de terminales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5F53599-9F88-DDF4-DF92-5893CBE93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21EFEE-3823-D063-A2D0-BAE740956D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D904A7-220F-97A0-7BAE-CC456B600C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F3098C-A991-BA49-BCFD-C200EC3532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0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E93E8-2F50-60E5-1D97-D7F39F27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DCA1-0C59-675F-99AB-C729EAE957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7DEBCF-5C79-A8C3-0E03-5972139865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L’assiduité et la ponctualité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8FAFF4-BAAF-E2F1-107C-4935E8F56E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6105AB-8ED2-B3D0-A525-8BA863C57B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C3C6AC-68DC-3A54-E173-591048AA0F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10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436255-ED9D-C583-3641-79008CED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81" y="541035"/>
            <a:ext cx="8402320" cy="55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2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E88B-31E6-EA35-0F4E-5C8C5C08C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CA32F-F488-356E-4C8F-9E426DEE4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8E3931-36FE-6E48-62FF-A02A7D546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Communication au sein du lycée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8E4EF7-F752-A0F8-A34C-DD90EEA560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060204-45BA-43E3-9324-6F8CE0633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38EB80-6251-67E2-6516-1F67BAC13D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11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26C8AD-63B5-6DCB-C656-F9EE054A1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864" y="1691120"/>
            <a:ext cx="8788136" cy="37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6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5068F-D4BE-4D4B-252D-AB8F5AC2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271CF88-83D6-FF8E-6F4E-5AFF9C653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L'ELEVE: </a:t>
            </a:r>
            <a:r>
              <a:rPr lang="fr-FR" sz="3200" strike="sngStrike" dirty="0"/>
              <a:t>évaluations nationales</a:t>
            </a:r>
            <a:r>
              <a:rPr lang="fr-FR" sz="3200" dirty="0"/>
              <a:t>, orientation (droit à l'erreur, CIO,…) </a:t>
            </a:r>
            <a:r>
              <a:rPr lang="fr-FR" sz="3200" dirty="0" err="1"/>
              <a:t>Parcoursup</a:t>
            </a:r>
            <a:r>
              <a:rPr lang="fr-FR" sz="3200" dirty="0"/>
              <a:t> pour les Terminales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A9B3B6B4-9448-210E-28D7-5D0F4C1C8E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0CF61617-34EB-CD0D-D77E-AA4C177DB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E003A-B35F-939E-4AB8-35DC8A94F1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44EFB-4E26-EE76-2ADA-587336109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6BFBB8-932E-8358-FC60-A92F3AE19C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0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83D80-B2C7-EBEE-C6E3-8CE60042E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5B6359-8512-DF57-C543-550996FD8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Orientation (droit à l'erreur, CIO,…)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B7BDD5-8BC1-47E0-E434-D9AD1C2C56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19F5F7-6EF2-6E15-5B23-C62B69A4EE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6A6C7F-2DE7-1F9A-A46D-EEA4AB3FBE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13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FA0788-EFA3-1DE0-2FAC-A89B9DFED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56" y="2783840"/>
            <a:ext cx="10843644" cy="23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8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40B1D-1B31-4989-FEA7-5C579F07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5483F-7633-F165-E9A4-0FFEEDED3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04F4E3-FDBC-65B2-9762-1EADA7F27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AA554-4F48-147E-0F7A-E4581844B0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78695-D345-1E0E-FFD6-6F6173470A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F49A16-C839-76AB-5E62-E248F28DDA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BBDEDC-F8F1-4113-7845-1FF53E1D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75" y="1280160"/>
            <a:ext cx="10260426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50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8D13-4108-CB02-0403-6FBF52862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DB55498-63AE-B8A5-41E0-583D9D948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ENGAGEMENT CITOYEN ET RESPONSABILITE: élections des délégués et éco-délégués, brigade d'engagement lycéen, Associations Sportives, options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487284C3-A27B-72E7-999B-D56A50EFA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D66679C2-D75B-75CB-BBDA-498F46AE6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711811-0C3F-92D0-69E2-D9D92718F7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476D7-9B34-2F55-13DA-9BC0E60AA9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F8F7C-6BE7-EFD9-8B48-5BAEDF3347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96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3E66-7E68-CA44-D700-0132A246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2B103-F7B5-1F0F-716D-6590FC8FB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4669EF-FD0E-83FF-BE03-B7ECEA005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élections des délégués et éco-délégués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E2BA2D-5876-F2B6-6533-6898C245B2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57ACDC-C54E-B1AA-9C79-3E4E49013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D0458C-1021-A7A5-8C96-705DD4A33C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16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3016EC-282C-64CD-12A6-3F0374F4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970" y="96073"/>
            <a:ext cx="7525288" cy="66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35E39-1856-F2E7-B0C3-ED01F96E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61F4E-645C-521D-36B8-C1C7FAEEF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143882-EFCB-3769-F1F1-5263BDAFD4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élections des délégués et éco-délégués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C47845-59C6-3D09-6314-934E901166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0250C3-6798-AED1-7A71-43545932D0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4D41FC-5E6D-DC95-4F58-8B1CA0F6F6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17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C7CB1AA-A7B9-19F1-4FE1-D01E34AD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937" y="143282"/>
            <a:ext cx="8083063" cy="625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0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CF621-C2CE-715C-DFC3-D9534FE5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DBEA3-3E85-11ED-B8B1-6559D988E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C05AA6-FA7D-996A-799B-2C52E57C55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Brigades d'engagement lycéen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2928CC-0980-6DA7-92FB-DCC94D6432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8D1B83-B79A-A215-59BC-FF8ABE7249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98E05-AAFA-6A0B-C26C-82A6365246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18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452B4B-E6D9-EBAC-D07B-01029A74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508" y="1970"/>
            <a:ext cx="3504532" cy="68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DE2AE-B1DA-4670-A34A-E5437F9BA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E6123-8684-0F56-3F90-47033B287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PARCOURS DE L'ELEVE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C9DA02-D605-7C38-8C0A-269A182DD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32" y="5379989"/>
            <a:ext cx="4025153" cy="1016813"/>
          </a:xfrm>
        </p:spPr>
        <p:txBody>
          <a:bodyPr/>
          <a:lstStyle/>
          <a:p>
            <a:r>
              <a:rPr lang="fr-FR" dirty="0"/>
              <a:t>Associations Sportives, options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E848A9-2909-983D-C208-47BFAF438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DB1C13-0207-A7B2-5EF0-495D2355A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77D65C-6C40-95D6-0F3E-7A90EF1DBB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19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7C0CE1-0848-CEBF-2D4E-987AE1F6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99"/>
          <a:stretch>
            <a:fillRect/>
          </a:stretch>
        </p:blipFill>
        <p:spPr>
          <a:xfrm>
            <a:off x="3333194" y="1618621"/>
            <a:ext cx="8858806" cy="19674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04654C-AE83-8FBA-B956-C9B9AD07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57" y="3852228"/>
            <a:ext cx="8661943" cy="6369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C838D4-8EEA-1F59-ABC2-07232EC7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56" y="4675939"/>
            <a:ext cx="8661943" cy="704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BDB3C0-D0FA-CA99-5338-DA4368D2CF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53" r="35783" b="46252"/>
          <a:stretch>
            <a:fillRect/>
          </a:stretch>
        </p:blipFill>
        <p:spPr>
          <a:xfrm>
            <a:off x="599440" y="2098548"/>
            <a:ext cx="2326640" cy="23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69E65E8-5E1F-02A2-3453-4D148276B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SAVOIR ETRE LYCEEN: règlement intérieur, comportement, assiduité, communication Pronote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B40332E6-34BE-3783-3F9D-4A77C157AA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7130CBD-3432-D81B-7FDE-14B81C45F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349325-C271-7300-35FF-41CFEA1D71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4BA501-0900-CE4D-9EFD-017A776EDD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790A4-ED7D-EB8F-A51C-4CE4589A2A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BEF7-4324-0CD2-7BE2-C75D762E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E9ECEE7-E096-FC33-9FA4-8D1DC20FE5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BIEN ETRE: Phare/ Safe Place/ Espaces de vie ( foyer, cafétéria)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BDCB1AF1-836A-E1F9-F476-46CA8AA7E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BA481C7-3482-7CED-AE4B-042B4393E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455FB4-B39C-D822-A397-E36ED51999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00CA0E-D1E5-F4C8-2635-30BFB34F6E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65937A-5000-AB38-A5A9-01EA6B0444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9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CF621-C2CE-715C-DFC3-D9534FE5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DBEA3-3E85-11ED-B8B1-6559D988E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BIEN ETRE: Phare/ Safe Place/ Espaces de vie ( foyer, cafétéria)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C05AA6-FA7D-996A-799B-2C52E57C55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Phare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2928CC-0980-6DA7-92FB-DCC94D6432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8D1B83-B79A-A215-59BC-FF8ABE7249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98E05-AAFA-6A0B-C26C-82A6365246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Infographie - Protocole harcèlement 2d degré - Image agrandie">
            <a:extLst>
              <a:ext uri="{FF2B5EF4-FFF2-40B4-BE49-F238E27FC236}">
                <a16:creationId xmlns:a16="http://schemas.microsoft.com/office/drawing/2014/main" id="{3E355ECD-E8CD-D0DF-790E-D68CEB9A8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8"/>
          <a:stretch>
            <a:fillRect/>
          </a:stretch>
        </p:blipFill>
        <p:spPr bwMode="auto">
          <a:xfrm>
            <a:off x="5862319" y="0"/>
            <a:ext cx="5872481" cy="6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C6E31-E495-3A54-AA2B-30698D362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228101-16F3-1354-46BF-73B131D1F0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Les horaires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1CD546-E72C-B14D-4AC2-4D4E687F63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F533FA-6348-C0C9-6DB6-825E30CD94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1D38D5-3133-F2D5-0605-FDBF7F1016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3</a:t>
            </a:fld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710FD1E-6996-BC19-84AA-333F965EF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28" y="2936241"/>
            <a:ext cx="9112506" cy="3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9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3C29D-5C03-4A6F-653C-5863DB12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EBF40-5306-9A96-815F-303A40A59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87D1BF-D30D-4598-549C-D419198F2A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Tenue vestimentaire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F7269E-7A46-7424-776C-095D9502288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80A7F1-5D05-9E3F-76DD-9AA16D7315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7BD91-5851-5244-E4B2-AB7F80C5D5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7CA55D-1E93-1200-19B7-F088C435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90" y="2560320"/>
            <a:ext cx="9104410" cy="26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1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4D998-B64E-53B5-991F-8B422B7CC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CC1DD-CF34-0AB4-08BA-85D3CD4430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BF3218-14CA-7EC9-85BE-C44302011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comportement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DFDFF7-80D8-EA5A-91D8-4D5BB080E6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A92437-EFAD-7299-8A60-FE213B87D0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414BB6-1379-F1FF-7D77-FFA42808FD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5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BFE5BD-A143-FCBB-6184-B44D9AFD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78" y="2394733"/>
            <a:ext cx="9069322" cy="36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3AD98-6C73-680F-FAFC-D20D6AB0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DC9D5-A726-D663-6D52-025FFBA801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1A8D45-FFB3-DCE3-4801-FEDDB27700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Les espaces communs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3A836A-37D7-B724-0157-8AC4A1E663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D03A5F-53AA-71E1-A538-D7D52F2EAA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657AB4-2D31-40F7-B572-A1483BF307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6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F578FD-514D-D0CA-0642-FD298F21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270" y="3251200"/>
            <a:ext cx="10125301" cy="20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30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FBEF-ED33-93D2-5867-C3238BBD1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88F0B-B624-735B-FD2E-3C95A356A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728F9D-2F20-E832-2A7D-3361008615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matériel et les locaux communs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6D6D0B-560F-1920-BB1F-ACF4D9B1B3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A4C3C5-879C-F033-E965-D5B4919876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6EA77-16CE-15AE-2837-C37C052643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7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C262C8-09DB-F6CF-B8FB-48968D27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56" y="3878344"/>
            <a:ext cx="10590424" cy="12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353C-985D-78FC-70A0-A0BF3569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23788-11E6-D9BB-B7FF-A4AEA92C0D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3C573A-FA75-3943-A42C-061EEED53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Le travail personnel, les évaluations et les autres dispositifs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45895-A985-03E1-97A9-F3E05AC504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8A0DDE-DFDF-E4C2-4AF5-13A3B04D0F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24FFB-71E2-4616-601D-DF1DE2B53F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8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AEF77EB-AC44-4748-BB65-6AE67A61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18" y="1330408"/>
            <a:ext cx="8840382" cy="41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1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7B4CD-56C5-1D7B-781B-8B1E88395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748EC-37C7-3B67-D6BA-79EF5E36B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Quelques points du Règlement Intérieur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53A5A0-58FD-0CE1-E284-B86ED8CF7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Le travail personnel, les évaluations et les autres dispositifs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07A875-90E2-E701-AA66-D0D9789843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rtl="0"/>
            <a:r>
              <a:rPr lang="en-US"/>
              <a:t>14/02/2025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14636A-EAAC-EFD0-F0A3-84830D8E0E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BE4869-FC1F-DA01-2949-D9D6DC3B9E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9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628FA8-AA1A-4996-C46B-B1CEB8C3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05" y="1423914"/>
            <a:ext cx="8729195" cy="38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7747"/>
      </p:ext>
    </p:extLst>
  </p:cSld>
  <p:clrMapOvr>
    <a:masterClrMapping/>
  </p:clrMapOvr>
</p:sld>
</file>

<file path=ppt/theme/theme1.xml><?xml version="1.0" encoding="utf-8"?>
<a:theme xmlns:a="http://schemas.openxmlformats.org/drawingml/2006/main" name="Plaque">
  <a:themeElements>
    <a:clrScheme name="Bevel">
      <a:dk1>
        <a:srgbClr val="090909"/>
      </a:dk1>
      <a:lt1>
        <a:sysClr val="window" lastClr="FFFFFF"/>
      </a:lt1>
      <a:dk2>
        <a:srgbClr val="1D1D1D"/>
      </a:dk2>
      <a:lt2>
        <a:srgbClr val="F1F2F3"/>
      </a:lt2>
      <a:accent1>
        <a:srgbClr val="2A38D5"/>
      </a:accent1>
      <a:accent2>
        <a:srgbClr val="F15928"/>
      </a:accent2>
      <a:accent3>
        <a:srgbClr val="00B4E6"/>
      </a:accent3>
      <a:accent4>
        <a:srgbClr val="0372FF"/>
      </a:accent4>
      <a:accent5>
        <a:srgbClr val="9196F3"/>
      </a:accent5>
      <a:accent6>
        <a:srgbClr val="90A0AD"/>
      </a:accent6>
      <a:hlink>
        <a:srgbClr val="F15928"/>
      </a:hlink>
      <a:folHlink>
        <a:srgbClr val="00B4E6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" id="{100FCF00-15B7-4133-8EAA-9E95FFA55C03}" vid="{3D76F99D-2F24-4330-96C8-43722B67610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410</Words>
  <Application>Microsoft Office PowerPoint</Application>
  <PresentationFormat>Grand écran</PresentationFormat>
  <Paragraphs>101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Aptos</vt:lpstr>
      <vt:lpstr>Arial</vt:lpstr>
      <vt:lpstr>Bierstadt</vt:lpstr>
      <vt:lpstr>Plaque</vt:lpstr>
      <vt:lpstr>Accueil</vt:lpstr>
      <vt:lpstr>SAVOIR ETRE LYCEEN: règlement intérieur, comportement, assiduité, communication Pronote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Quelques points du Règlement Intérieur</vt:lpstr>
      <vt:lpstr>PARCOURS DE L'ELEVE: évaluations nationales, orientation (droit à l'erreur, CIO,…) Parcoursup pour les Terminales</vt:lpstr>
      <vt:lpstr>PARCOURS DE L'ELEVE</vt:lpstr>
      <vt:lpstr>PARCOURS DE L'ELEVE</vt:lpstr>
      <vt:lpstr>ENGAGEMENT CITOYEN ET RESPONSABILITE: élections des délégués et éco-délégués, brigade d'engagement lycéen, Associations Sportives, options</vt:lpstr>
      <vt:lpstr>PARCOURS DE L'ELEVE</vt:lpstr>
      <vt:lpstr>PARCOURS DE L'ELEVE</vt:lpstr>
      <vt:lpstr>PARCOURS DE L'ELEVE</vt:lpstr>
      <vt:lpstr>PARCOURS DE L'ELEVE</vt:lpstr>
      <vt:lpstr>BIEN ETRE: Phare/ Safe Place/ Espaces de vie ( foyer, cafétéria)</vt:lpstr>
      <vt:lpstr>BIEN ETRE: Phare/ Safe Place/ Espaces de vie ( foyer, cafétéria)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Pascal DALMEIDA</dc:creator>
  <cp:lastModifiedBy>Pascal DALMEIDA</cp:lastModifiedBy>
  <cp:revision>8</cp:revision>
  <dcterms:created xsi:type="dcterms:W3CDTF">2025-08-31T20:42:37Z</dcterms:created>
  <dcterms:modified xsi:type="dcterms:W3CDTF">2025-09-01T05:56:20Z</dcterms:modified>
</cp:coreProperties>
</file>